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CBA50-C3E7-E949-99E7-7A02B66C3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5CB3E3-2417-AF46-9073-0EA6163A4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2077C-9747-C447-969A-3BDD0F02D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60957-F3AF-9E4C-9E6D-385030F63CEB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2B812-2634-9B44-B70B-7F12603E0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60037-7CFA-E840-B9B0-3FF4813A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2733-8BA0-D248-B9AD-603EECBA9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95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000B-ED8A-374A-BC86-44ED86A7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523FB-B305-0D49-900B-847BBEE85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8BDE3-BBC6-FE46-91CB-6F9F26300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60957-F3AF-9E4C-9E6D-385030F63CEB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5814F-4DAC-AA44-B928-5C88BC997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B5F7-C223-4D4B-A359-5546C8326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2733-8BA0-D248-B9AD-603EECBA9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82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7DCA2F-4B84-694F-BDD0-F4D11B8F88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3EF24-218E-1246-8636-68178FEC8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2AD2E-199C-0A4A-AE33-AB7ECB065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60957-F3AF-9E4C-9E6D-385030F63CEB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2D7A2-1819-7E47-8A58-A795A592E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D3572-2A89-AC46-A951-468C634A1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2733-8BA0-D248-B9AD-603EECBA9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47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C8CA0-9704-464D-878A-45BA3FC8A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70749-8DFC-2A45-8380-FC2992A3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78DB5-96A4-7345-9C86-EFFCBA7AD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60957-F3AF-9E4C-9E6D-385030F63CEB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1D162-BA64-D646-BE67-502FA7958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4D3E9-33E6-334F-8A17-117A9DA97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2733-8BA0-D248-B9AD-603EECBA9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E6F49-672A-0F45-8C03-EE58FDA92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6B19D-5ACC-7D45-9954-5972C67B4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4C6AA-9182-924D-8BB3-A474EBD40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60957-F3AF-9E4C-9E6D-385030F63CEB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E1147-F510-9440-9F79-819AF22D1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6BE54-9872-7643-B95B-A675D28C4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2733-8BA0-D248-B9AD-603EECBA9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12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F56F2-D2FF-4248-A86C-3C6758A60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E13ED-63F6-7D4C-85BA-CEF9FD3E4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500488-8A9C-BA47-A178-274D40C3F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527BE-111A-AD45-85C7-671D47B8B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60957-F3AF-9E4C-9E6D-385030F63CEB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42CC9-F40D-7840-BBC0-AE3E5F228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15EBB-907D-AD4A-BBDE-A5280C837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2733-8BA0-D248-B9AD-603EECBA9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53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C105-C7D2-7145-B38C-C176D7C76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7FA21-FA3F-2C45-9156-AEEF23656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9DA69-3648-F840-96B2-2CF835C47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39CD28-573E-1B4C-92CD-85CBF7C34C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1CB59F-CD53-1D49-A749-B9CBA60C8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3073D2-C3A2-3A47-8654-38B19681A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60957-F3AF-9E4C-9E6D-385030F63CEB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00A01A-DA98-9646-A145-9D5165B47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9947EE-A023-3F42-8CD5-6B2469EC9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2733-8BA0-D248-B9AD-603EECBA9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78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1FC1B-ED8E-7D40-8FAE-22BB4305C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137B8-E761-7140-8858-AE9C4604E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60957-F3AF-9E4C-9E6D-385030F63CEB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7C8C5-6A34-4B45-BC4C-C00FBEDC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AFA44-16DD-B440-8C1A-BCA9838EB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2733-8BA0-D248-B9AD-603EECBA9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1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212798-8932-6B4C-B583-709EBE755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60957-F3AF-9E4C-9E6D-385030F63CEB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5D90B-36D3-0B42-8160-19FC502DE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A774C-5F32-724B-A121-ECB130D86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2733-8BA0-D248-B9AD-603EECBA9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47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BFD2D-D3CF-9847-86FB-3D12F011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7904F-DC54-D947-92E0-3D3BBB2F5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09E38-9DBF-994B-9969-8965C8260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0A86D6-D420-DC49-AC98-DA8F47EE0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60957-F3AF-9E4C-9E6D-385030F63CEB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EEB073-F8CE-1B4F-9C97-E20EBBA6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9C769-CD25-B246-9A31-E15B2ECE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2733-8BA0-D248-B9AD-603EECBA9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5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5D67A-BBC5-6D4F-A3C3-6E259540F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0F01AA-D556-B945-B80C-BB69D8DDD4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5B00F5-615C-8440-98C8-4E1446AF2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DBF5B-A9CA-FF46-A797-AD50D936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60957-F3AF-9E4C-9E6D-385030F63CEB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31149-FEFA-CE43-8467-B34974F93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C8F21-EF98-5144-BD74-D2E0417BC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42733-8BA0-D248-B9AD-603EECBA9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51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C46260-F8A5-D747-B2A6-0E5EA1951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06CE8-B0DD-7A4E-A47C-B04077976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CF8B3-D17B-FB45-B3D9-F215FC283A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60957-F3AF-9E4C-9E6D-385030F63CEB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F8C95-EDD6-A84F-B477-263EDBC6E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0D6DB-A7C1-1A43-864F-48C69BEAA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42733-8BA0-D248-B9AD-603EECBA9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39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cpinstances.doit-intl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89B02-82D3-1247-9E0E-966FA3C74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the cloud?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6AA2E8-554B-2E48-9ADF-75F8BE240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Konrad </a:t>
            </a:r>
            <a:r>
              <a:rPr lang="en-US" dirty="0" err="1"/>
              <a:t>Karczewski</a:t>
            </a:r>
            <a:endParaRPr lang="en-US" dirty="0"/>
          </a:p>
          <a:p>
            <a:r>
              <a:rPr lang="en-US" dirty="0"/>
              <a:t>Makerere GINGER training</a:t>
            </a:r>
          </a:p>
          <a:p>
            <a:r>
              <a:rPr lang="en-US" dirty="0"/>
              <a:t>November 15, 2021</a:t>
            </a:r>
          </a:p>
        </p:txBody>
      </p:sp>
    </p:spTree>
    <p:extLst>
      <p:ext uri="{BB962C8B-B14F-4D97-AF65-F5344CB8AC3E}">
        <p14:creationId xmlns:p14="http://schemas.microsoft.com/office/powerpoint/2010/main" val="1151665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80ACC-5AC4-AF4C-8025-09F8247BC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Paying for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1D7BD-6234-0943-90B0-58828026E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engine: $0.04/CPU-hour</a:t>
            </a:r>
          </a:p>
          <a:p>
            <a:pPr lvl="1"/>
            <a:r>
              <a:rPr lang="en-US" dirty="0"/>
              <a:t>Very easy to rack up large bills </a:t>
            </a:r>
          </a:p>
          <a:p>
            <a:pPr lvl="2"/>
            <a:r>
              <a:rPr lang="en-US" dirty="0"/>
              <a:t>1,000 CPUs running for a week = $7,000</a:t>
            </a:r>
          </a:p>
          <a:p>
            <a:pPr lvl="2"/>
            <a:r>
              <a:rPr lang="en-US" dirty="0"/>
              <a:t>10 CPUs running for a year = $3,500</a:t>
            </a:r>
          </a:p>
          <a:p>
            <a:pPr lvl="1"/>
            <a:endParaRPr lang="en-US" dirty="0"/>
          </a:p>
          <a:p>
            <a:r>
              <a:rPr lang="en-US" dirty="0"/>
              <a:t>Storage: $0.02/Gb/month</a:t>
            </a:r>
          </a:p>
          <a:p>
            <a:pPr lvl="1"/>
            <a:r>
              <a:rPr lang="en-US" dirty="0"/>
              <a:t>Typically harder to rack up large bills at these prices, but still possible with huge datasets</a:t>
            </a:r>
          </a:p>
          <a:p>
            <a:pPr lvl="1"/>
            <a:r>
              <a:rPr lang="en-US" dirty="0"/>
              <a:t>$20/Tb/month</a:t>
            </a:r>
          </a:p>
        </p:txBody>
      </p:sp>
    </p:spTree>
    <p:extLst>
      <p:ext uri="{BB962C8B-B14F-4D97-AF65-F5344CB8AC3E}">
        <p14:creationId xmlns:p14="http://schemas.microsoft.com/office/powerpoint/2010/main" val="3021349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80ACC-5AC4-AF4C-8025-09F8247BC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cloud is awesome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1D7BD-6234-0943-90B0-58828026E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Pay for the hardware you use</a:t>
            </a:r>
          </a:p>
          <a:p>
            <a:pPr lvl="1"/>
            <a:r>
              <a:rPr lang="en-US" dirty="0"/>
              <a:t>Be careful about spending! Stop/delete your VMs, and be careful of storage!</a:t>
            </a:r>
          </a:p>
          <a:p>
            <a:r>
              <a:rPr lang="en-US" dirty="0"/>
              <a:t>Scale analyses to thousands of machines</a:t>
            </a:r>
          </a:p>
          <a:p>
            <a:r>
              <a:rPr lang="en-US" dirty="0"/>
              <a:t>Easier reproducible and shareable workflows</a:t>
            </a:r>
          </a:p>
        </p:txBody>
      </p:sp>
    </p:spTree>
    <p:extLst>
      <p:ext uri="{BB962C8B-B14F-4D97-AF65-F5344CB8AC3E}">
        <p14:creationId xmlns:p14="http://schemas.microsoft.com/office/powerpoint/2010/main" val="3781083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DCA27-C3DB-7F49-9FA0-5AD2B81A3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20F2B-48FF-E94A-B87B-6790B3F5E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5419"/>
            <a:ext cx="10515600" cy="1964883"/>
          </a:xfrm>
        </p:spPr>
        <p:txBody>
          <a:bodyPr/>
          <a:lstStyle/>
          <a:p>
            <a:r>
              <a:rPr lang="en-US" dirty="0"/>
              <a:t>Cloud computing: storing and accessing data and programs over the Internet instead of your computer’s hard drive</a:t>
            </a:r>
          </a:p>
          <a:p>
            <a:r>
              <a:rPr lang="en-US" dirty="0"/>
              <a:t>Why is it “the cloud”?: A metaphor for the internet</a:t>
            </a:r>
          </a:p>
          <a:p>
            <a:pPr lvl="1"/>
            <a:r>
              <a:rPr lang="en-US" dirty="0"/>
              <a:t>Goes back to presentations showing connections going in and out of a cloud</a:t>
            </a:r>
          </a:p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066362-C06A-124C-9940-DF8616B7B8CB}"/>
              </a:ext>
            </a:extLst>
          </p:cNvPr>
          <p:cNvGrpSpPr/>
          <p:nvPr/>
        </p:nvGrpSpPr>
        <p:grpSpPr>
          <a:xfrm>
            <a:off x="1296276" y="4296531"/>
            <a:ext cx="2171146" cy="2316822"/>
            <a:chOff x="1296276" y="4296531"/>
            <a:chExt cx="2171146" cy="23168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35FD0D-3C77-4447-B5EA-A1E095077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6276" y="4296531"/>
              <a:ext cx="2171146" cy="181494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4DADDE-061B-BC44-9B7B-B21B705E701C}"/>
                </a:ext>
              </a:extLst>
            </p:cNvPr>
            <p:cNvSpPr txBox="1"/>
            <p:nvPr/>
          </p:nvSpPr>
          <p:spPr>
            <a:xfrm>
              <a:off x="1621224" y="6244021"/>
              <a:ext cx="1521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Local machine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770965-CA68-F84D-833E-4656750C5BC4}"/>
              </a:ext>
            </a:extLst>
          </p:cNvPr>
          <p:cNvGrpSpPr/>
          <p:nvPr/>
        </p:nvGrpSpPr>
        <p:grpSpPr>
          <a:xfrm>
            <a:off x="4979772" y="4296531"/>
            <a:ext cx="1410517" cy="2316822"/>
            <a:chOff x="4979772" y="4296531"/>
            <a:chExt cx="1410517" cy="23168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DB1907-5F18-FC42-AEE9-0E6722E8D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9772" y="4296531"/>
              <a:ext cx="1410517" cy="19648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61C174-AE2D-DE47-825F-D2E721A91618}"/>
                </a:ext>
              </a:extLst>
            </p:cNvPr>
            <p:cNvSpPr txBox="1"/>
            <p:nvPr/>
          </p:nvSpPr>
          <p:spPr>
            <a:xfrm>
              <a:off x="5292199" y="6244021"/>
              <a:ext cx="785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Server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FF6CE50-2933-F043-B069-F4962ADC31E9}"/>
              </a:ext>
            </a:extLst>
          </p:cNvPr>
          <p:cNvGrpSpPr/>
          <p:nvPr/>
        </p:nvGrpSpPr>
        <p:grpSpPr>
          <a:xfrm>
            <a:off x="7567568" y="3580302"/>
            <a:ext cx="2693276" cy="3033051"/>
            <a:chOff x="7567568" y="3580302"/>
            <a:chExt cx="2693276" cy="303305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E8F9EF7-C584-C34B-B750-7EFBAABA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7568" y="3580302"/>
              <a:ext cx="2693276" cy="269327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52135E-1448-814A-9596-247CCAEC2B97}"/>
                </a:ext>
              </a:extLst>
            </p:cNvPr>
            <p:cNvSpPr txBox="1"/>
            <p:nvPr/>
          </p:nvSpPr>
          <p:spPr>
            <a:xfrm>
              <a:off x="7747873" y="6244021"/>
              <a:ext cx="2332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Cloud (remote servers)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143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7A084-F69B-9245-A04B-337F5522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C562B-F72F-8A49-BB44-5B9BA0130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Internet-based computing services</a:t>
            </a:r>
          </a:p>
          <a:p>
            <a:pPr lvl="1"/>
            <a:r>
              <a:rPr lang="en-US" dirty="0"/>
              <a:t>Remotely hosted: data and compute are hosted on remote infrastructure</a:t>
            </a:r>
          </a:p>
          <a:p>
            <a:pPr lvl="1"/>
            <a:r>
              <a:rPr lang="en-US" dirty="0"/>
              <a:t>Commodified: pay-as-you-go, like other utilities (e.g. electricity)</a:t>
            </a:r>
          </a:p>
          <a:p>
            <a:pPr lvl="1"/>
            <a:endParaRPr lang="en-US" dirty="0"/>
          </a:p>
          <a:p>
            <a:r>
              <a:rPr lang="en-US" dirty="0"/>
              <a:t>Common acronyms: *</a:t>
            </a:r>
            <a:r>
              <a:rPr lang="en-US" dirty="0" err="1"/>
              <a:t>aaS</a:t>
            </a:r>
            <a:r>
              <a:rPr lang="en-US" dirty="0"/>
              <a:t> (as a service)</a:t>
            </a:r>
          </a:p>
          <a:p>
            <a:pPr lvl="1"/>
            <a:r>
              <a:rPr lang="en-US" dirty="0"/>
              <a:t>IaaS: Infrastructure-as-a-service</a:t>
            </a:r>
          </a:p>
          <a:p>
            <a:pPr lvl="2"/>
            <a:r>
              <a:rPr lang="en-US" dirty="0"/>
              <a:t>Rent a “computer” by the hour</a:t>
            </a:r>
          </a:p>
          <a:p>
            <a:pPr lvl="1"/>
            <a:r>
              <a:rPr lang="en-US" dirty="0"/>
              <a:t>SaaS: Software-as-a-service</a:t>
            </a:r>
          </a:p>
          <a:p>
            <a:pPr lvl="2"/>
            <a:r>
              <a:rPr lang="en-US" dirty="0"/>
              <a:t>Fully abstracted out (e.g. Gmail, Google Drive, Dropbox)</a:t>
            </a:r>
          </a:p>
        </p:txBody>
      </p:sp>
    </p:spTree>
    <p:extLst>
      <p:ext uri="{BB962C8B-B14F-4D97-AF65-F5344CB8AC3E}">
        <p14:creationId xmlns:p14="http://schemas.microsoft.com/office/powerpoint/2010/main" val="389285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AD289-5903-374F-9CF8-2B82746B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6C157-CC05-084F-ADC8-CAB1FAABE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1883" cy="4351338"/>
          </a:xfrm>
        </p:spPr>
        <p:txBody>
          <a:bodyPr/>
          <a:lstStyle/>
          <a:p>
            <a:r>
              <a:rPr lang="en-US" dirty="0"/>
              <a:t>3 major providers</a:t>
            </a:r>
          </a:p>
          <a:p>
            <a:pPr lvl="1"/>
            <a:r>
              <a:rPr lang="en-US" dirty="0"/>
              <a:t>Amazon</a:t>
            </a:r>
          </a:p>
          <a:p>
            <a:pPr lvl="1"/>
            <a:r>
              <a:rPr lang="en-US" dirty="0"/>
              <a:t>Microsoft </a:t>
            </a:r>
          </a:p>
          <a:p>
            <a:pPr lvl="1"/>
            <a:r>
              <a:rPr lang="en-US" dirty="0"/>
              <a:t>Google</a:t>
            </a:r>
          </a:p>
          <a:p>
            <a:endParaRPr lang="en-US" dirty="0"/>
          </a:p>
          <a:p>
            <a:r>
              <a:rPr lang="en-US" dirty="0"/>
              <a:t>Most offer the same set of products with slightly different configurations, pros/cons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5E23E-A120-2E40-959A-B297D836A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386" y="1825625"/>
            <a:ext cx="5698796" cy="363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7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3450D-8A4E-7D43-A607-FCB246E6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Cloud Platform (GCP)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AC7A4-F4F4-C040-AD88-034F3A8D0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7971"/>
            <a:ext cx="10515600" cy="4351338"/>
          </a:xfrm>
        </p:spPr>
        <p:txBody>
          <a:bodyPr/>
          <a:lstStyle/>
          <a:p>
            <a:r>
              <a:rPr lang="en-US" dirty="0"/>
              <a:t>Hundreds of products (it can be overwhelming!)</a:t>
            </a:r>
          </a:p>
          <a:p>
            <a:pPr lvl="1"/>
            <a:r>
              <a:rPr lang="en-US" dirty="0"/>
              <a:t>All of these are “the cloud” – you may talk to someone about the cloud and they may be referring to an entirely different ecosystem</a:t>
            </a:r>
          </a:p>
          <a:p>
            <a:endParaRPr lang="en-US" dirty="0"/>
          </a:p>
          <a:p>
            <a:r>
              <a:rPr lang="en-US" dirty="0"/>
              <a:t>Most fundamental ones (most “infrastructure”-like)</a:t>
            </a:r>
          </a:p>
          <a:p>
            <a:pPr lvl="1"/>
            <a:r>
              <a:rPr lang="en-US" dirty="0"/>
              <a:t>Google Compute Engine</a:t>
            </a:r>
          </a:p>
          <a:p>
            <a:pPr lvl="1"/>
            <a:r>
              <a:rPr lang="en-US" dirty="0"/>
              <a:t>Google Cloud Storage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B4E1B-C4E7-AE4A-96A6-D11E29CF6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366" y="3938560"/>
            <a:ext cx="6169572" cy="277733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E325021-2F91-5343-BA9E-7F97E25D4F5E}"/>
              </a:ext>
            </a:extLst>
          </p:cNvPr>
          <p:cNvSpPr/>
          <p:nvPr/>
        </p:nvSpPr>
        <p:spPr>
          <a:xfrm>
            <a:off x="5885793" y="4277710"/>
            <a:ext cx="2143405" cy="3993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66FE43-115C-174B-8587-199635FCD6D6}"/>
              </a:ext>
            </a:extLst>
          </p:cNvPr>
          <p:cNvSpPr/>
          <p:nvPr/>
        </p:nvSpPr>
        <p:spPr>
          <a:xfrm>
            <a:off x="5885792" y="6349398"/>
            <a:ext cx="2143405" cy="3993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3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9BAB6-5B5B-124A-9FC5-9435CFE6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Compute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CAFDA-6555-5442-9B64-77C7CF0B5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29552" cy="4351338"/>
          </a:xfrm>
        </p:spPr>
        <p:txBody>
          <a:bodyPr/>
          <a:lstStyle/>
          <a:p>
            <a:r>
              <a:rPr lang="en-US" dirty="0"/>
              <a:t>Virtual machines</a:t>
            </a:r>
          </a:p>
          <a:p>
            <a:pPr lvl="1"/>
            <a:r>
              <a:rPr lang="en-US" dirty="0"/>
              <a:t>To the user, these are basically computers</a:t>
            </a:r>
          </a:p>
          <a:p>
            <a:pPr lvl="1"/>
            <a:r>
              <a:rPr lang="en-US" dirty="0"/>
              <a:t>They have some CPU, some memory, some disk space, and an operating system (OS)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When you rent a VM from Google, they apportion your requested resources from a larger Hardware pool</a:t>
            </a:r>
          </a:p>
          <a:p>
            <a:pPr lvl="1"/>
            <a:r>
              <a:rPr lang="en-US" dirty="0"/>
              <a:t>When you delete your VM, they go back into the pool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F71E0-A5F2-864B-9778-CFD64FC2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821" y="2090355"/>
            <a:ext cx="38608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41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3764C-479D-8946-BF1F-E4F3E3AD8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572"/>
            <a:ext cx="10515600" cy="1019503"/>
          </a:xfrm>
        </p:spPr>
        <p:txBody>
          <a:bodyPr>
            <a:normAutofit/>
          </a:bodyPr>
          <a:lstStyle/>
          <a:p>
            <a:r>
              <a:rPr lang="en-US" dirty="0"/>
              <a:t>Google Compute Engine,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F3782-6EFC-FC42-A648-CE68FC493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98179"/>
            <a:ext cx="9845565" cy="4978784"/>
          </a:xfrm>
        </p:spPr>
        <p:txBody>
          <a:bodyPr/>
          <a:lstStyle/>
          <a:p>
            <a:r>
              <a:rPr lang="en-US" dirty="0"/>
              <a:t>Fully customizable (number of CPUs, memory, disk space)</a:t>
            </a:r>
          </a:p>
          <a:p>
            <a:r>
              <a:rPr lang="en-US" dirty="0"/>
              <a:t>Rule of thumb: a CPU costs about $0.04 or $1 per day</a:t>
            </a:r>
          </a:p>
          <a:p>
            <a:pPr lvl="1"/>
            <a:r>
              <a:rPr lang="en-US" dirty="0"/>
              <a:t>There is a way to get this down to $0.01/hour (pre-emptible)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2FB7ED-6223-2443-A7AA-CDF88538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234" y="2915101"/>
            <a:ext cx="9175531" cy="39428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AD1488-F2A5-2C41-9B19-9EA0EEC95028}"/>
              </a:ext>
            </a:extLst>
          </p:cNvPr>
          <p:cNvSpPr txBox="1"/>
          <p:nvPr/>
        </p:nvSpPr>
        <p:spPr>
          <a:xfrm>
            <a:off x="7788167" y="6488668"/>
            <a:ext cx="4403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Pricing: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gcpinstances.doit-intl.com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3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80ACC-5AC4-AF4C-8025-09F8247BC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Cloud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1D7BD-6234-0943-90B0-58828026E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Files are stored on a distributed system (”object store”) rather than a traditional file system</a:t>
            </a:r>
          </a:p>
          <a:p>
            <a:endParaRPr lang="en-US" dirty="0"/>
          </a:p>
          <a:p>
            <a:r>
              <a:rPr lang="en-US" dirty="0"/>
              <a:t>Different storage types</a:t>
            </a:r>
          </a:p>
          <a:p>
            <a:pPr lvl="1"/>
            <a:r>
              <a:rPr lang="en-US" dirty="0"/>
              <a:t>Multi-regional (accessible quickly in multiple regions)</a:t>
            </a:r>
          </a:p>
          <a:p>
            <a:pPr lvl="1"/>
            <a:r>
              <a:rPr lang="en-US" dirty="0"/>
              <a:t>Regional (normal)</a:t>
            </a:r>
          </a:p>
          <a:p>
            <a:pPr lvl="1"/>
            <a:r>
              <a:rPr lang="en-US" dirty="0"/>
              <a:t>Nearline, </a:t>
            </a:r>
            <a:r>
              <a:rPr lang="en-US" dirty="0" err="1"/>
              <a:t>Coldline</a:t>
            </a:r>
            <a:r>
              <a:rPr lang="en-US" dirty="0"/>
              <a:t>, Archive: cheaper per month, but costs $ to access</a:t>
            </a:r>
          </a:p>
        </p:txBody>
      </p:sp>
    </p:spTree>
    <p:extLst>
      <p:ext uri="{BB962C8B-B14F-4D97-AF65-F5344CB8AC3E}">
        <p14:creationId xmlns:p14="http://schemas.microsoft.com/office/powerpoint/2010/main" val="3623543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80ACC-5AC4-AF4C-8025-09F8247BC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68"/>
            <a:ext cx="10515600" cy="811944"/>
          </a:xfrm>
        </p:spPr>
        <p:txBody>
          <a:bodyPr>
            <a:normAutofit/>
          </a:bodyPr>
          <a:lstStyle/>
          <a:p>
            <a:r>
              <a:rPr lang="en-US" dirty="0"/>
              <a:t>Google Cloud Storage,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1D7BD-6234-0943-90B0-58828026E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620" y="1018035"/>
            <a:ext cx="10515600" cy="4351338"/>
          </a:xfrm>
        </p:spPr>
        <p:txBody>
          <a:bodyPr/>
          <a:lstStyle/>
          <a:p>
            <a:r>
              <a:rPr lang="en-US" dirty="0"/>
              <a:t>Bucket list:</a:t>
            </a:r>
          </a:p>
          <a:p>
            <a:endParaRPr lang="en-US" dirty="0"/>
          </a:p>
          <a:p>
            <a:r>
              <a:rPr lang="en-US" dirty="0"/>
              <a:t>Files within buckets: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5398DC-6E7C-7A40-8815-BA7C3452F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1294"/>
            <a:ext cx="12192000" cy="4066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CDA50B-0633-4447-BA8C-442920542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849" y="836612"/>
            <a:ext cx="8502869" cy="8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6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</TotalTime>
  <Words>506</Words>
  <Application>Microsoft Macintosh PowerPoint</Application>
  <PresentationFormat>Widescreen</PresentationFormat>
  <Paragraphs>72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What is the cloud?</vt:lpstr>
      <vt:lpstr>Broad definition</vt:lpstr>
      <vt:lpstr>Modern definition</vt:lpstr>
      <vt:lpstr>Cloud providers</vt:lpstr>
      <vt:lpstr>Google Cloud Platform (GCP)</vt:lpstr>
      <vt:lpstr>Google Compute Engine</vt:lpstr>
      <vt:lpstr>Google Compute Engine, in practice</vt:lpstr>
      <vt:lpstr>Google Cloud Storage</vt:lpstr>
      <vt:lpstr>Google Cloud Storage, in practice</vt:lpstr>
      <vt:lpstr>Paying for the cloud</vt:lpstr>
      <vt:lpstr>The cloud is awesome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the cloud?</dc:title>
  <dc:creator>Konrad Karczewski</dc:creator>
  <cp:lastModifiedBy>Konrad Karczewski</cp:lastModifiedBy>
  <cp:revision>7</cp:revision>
  <dcterms:created xsi:type="dcterms:W3CDTF">2021-11-11T20:54:51Z</dcterms:created>
  <dcterms:modified xsi:type="dcterms:W3CDTF">2021-11-12T18:16:37Z</dcterms:modified>
</cp:coreProperties>
</file>